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9" r:id="rId4"/>
    <p:sldId id="280" r:id="rId5"/>
    <p:sldId id="275" r:id="rId6"/>
    <p:sldId id="281" r:id="rId7"/>
    <p:sldId id="282" r:id="rId8"/>
    <p:sldId id="276" r:id="rId9"/>
    <p:sldId id="283" r:id="rId10"/>
    <p:sldId id="284" r:id="rId11"/>
    <p:sldId id="277" r:id="rId12"/>
    <p:sldId id="285" r:id="rId13"/>
    <p:sldId id="286" r:id="rId14"/>
    <p:sldId id="278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5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0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8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6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3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0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9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15E7-67D2-4EF8-B2CE-97B8A1E48D40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15E7-67D2-4EF8-B2CE-97B8A1E48D40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4981-F575-4A04-860F-A2FA67DEA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765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Monthly Update on 2018-2019 WRAP </a:t>
            </a:r>
            <a:r>
              <a:rPr lang="en-US" dirty="0"/>
              <a:t>Workplan</a:t>
            </a:r>
            <a:br>
              <a:rPr lang="en-US" dirty="0"/>
            </a:br>
            <a:r>
              <a:rPr lang="en-US" sz="4400" dirty="0" smtClean="0"/>
              <a:t>June</a:t>
            </a:r>
            <a:r>
              <a:rPr lang="en-US" sz="4400" dirty="0" smtClean="0"/>
              <a:t> 26</a:t>
            </a:r>
            <a:r>
              <a:rPr lang="en-US" sz="4400" baseline="30000" dirty="0" smtClean="0"/>
              <a:t>th</a:t>
            </a:r>
            <a:r>
              <a:rPr lang="en-US" sz="4400" dirty="0"/>
              <a:t>, </a:t>
            </a:r>
            <a:r>
              <a:rPr lang="en-US" sz="4400" dirty="0" smtClean="0"/>
              <a:t>2019</a:t>
            </a:r>
            <a:br>
              <a:rPr lang="en-US" sz="4400" dirty="0" smtClean="0"/>
            </a:br>
            <a:r>
              <a:rPr lang="en-US" sz="4400" dirty="0" smtClean="0"/>
              <a:t>TSC and Work Group Co-Chairs Call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376969"/>
            <a:ext cx="9144000" cy="1626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Tribal Data WG</a:t>
            </a:r>
          </a:p>
          <a:p>
            <a:pPr algn="l"/>
            <a:r>
              <a:rPr lang="en-US" smtClean="0"/>
              <a:t>Fire and Smoke WG</a:t>
            </a:r>
          </a:p>
          <a:p>
            <a:pPr algn="l"/>
            <a:r>
              <a:rPr lang="en-US" smtClean="0"/>
              <a:t>Oil and Gas WG</a:t>
            </a:r>
          </a:p>
          <a:p>
            <a:pPr algn="l"/>
            <a:r>
              <a:rPr lang="en-US" smtClean="0"/>
              <a:t>Regional Technical Operations WG</a:t>
            </a:r>
          </a:p>
          <a:p>
            <a:pPr algn="l"/>
            <a:r>
              <a:rPr lang="en-US" smtClean="0"/>
              <a:t>Regional Haze Planning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42" y="140537"/>
            <a:ext cx="1092467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Coordination Activities by OGWG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93" y="1164657"/>
            <a:ext cx="11341509" cy="6208295"/>
          </a:xfrm>
        </p:spPr>
        <p:txBody>
          <a:bodyPr>
            <a:normAutofit/>
          </a:bodyPr>
          <a:lstStyle/>
          <a:p>
            <a:r>
              <a:rPr lang="en-US" dirty="0"/>
              <a:t>Workplan Coordination Occurring over the Last Month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June 4 </a:t>
            </a:r>
            <a:r>
              <a:rPr lang="en-US" dirty="0">
                <a:solidFill>
                  <a:schemeClr val="accent1"/>
                </a:solidFill>
              </a:rPr>
              <a:t>– Project Management Team </a:t>
            </a:r>
            <a:r>
              <a:rPr lang="en-US" dirty="0" smtClean="0">
                <a:solidFill>
                  <a:schemeClr val="accent1"/>
                </a:solidFill>
              </a:rPr>
              <a:t>Call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>
                <a:solidFill>
                  <a:schemeClr val="accent1"/>
                </a:solidFill>
              </a:rPr>
              <a:t>Coordinate and PMT feedback with Ramboll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June 11 </a:t>
            </a:r>
            <a:r>
              <a:rPr lang="en-US" dirty="0">
                <a:solidFill>
                  <a:schemeClr val="accent1"/>
                </a:solidFill>
              </a:rPr>
              <a:t>– OGWG Bi-Monthly Call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Proposed Navajo Nation Minor Source Regulations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RHPWG Control </a:t>
            </a:r>
            <a:r>
              <a:rPr lang="en-US" dirty="0">
                <a:solidFill>
                  <a:schemeClr val="accent1"/>
                </a:solidFill>
              </a:rPr>
              <a:t>Measures </a:t>
            </a:r>
            <a:r>
              <a:rPr lang="en-US" dirty="0" smtClean="0">
                <a:solidFill>
                  <a:schemeClr val="accent1"/>
                </a:solidFill>
              </a:rPr>
              <a:t>Subcommittee – O&amp;G Source Coordination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June </a:t>
            </a:r>
            <a:r>
              <a:rPr lang="en-US" dirty="0">
                <a:solidFill>
                  <a:schemeClr val="accent1"/>
                </a:solidFill>
              </a:rPr>
              <a:t>20 – RHPWG Quarterly Outreach </a:t>
            </a:r>
            <a:r>
              <a:rPr lang="en-US" dirty="0" smtClean="0">
                <a:solidFill>
                  <a:schemeClr val="accent1"/>
                </a:solidFill>
              </a:rPr>
              <a:t>Webinar included OGWG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/>
              <a:t>Workplan </a:t>
            </a:r>
            <a:r>
              <a:rPr lang="en-US" dirty="0"/>
              <a:t>Coordination Needed over the Next Two Months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July 2 </a:t>
            </a:r>
            <a:r>
              <a:rPr lang="en-US" dirty="0">
                <a:solidFill>
                  <a:schemeClr val="accent1"/>
                </a:solidFill>
              </a:rPr>
              <a:t>– Project Management Team Call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August 13 </a:t>
            </a:r>
            <a:r>
              <a:rPr lang="en-US" dirty="0">
                <a:solidFill>
                  <a:schemeClr val="accent1"/>
                </a:solidFill>
              </a:rPr>
              <a:t>– OGWG Bi-Monthly Call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OGWG and PMT review and feedback on draft work products</a:t>
            </a:r>
          </a:p>
          <a:p>
            <a:r>
              <a:rPr lang="en-US" dirty="0" smtClean="0"/>
              <a:t>Coordination (External to WRAP) Occurring / Needed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EPA’s 2016 Modeling Platform – availability of OGWG Baseline Inventory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2017 NEI – account for inventory improvements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1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Technical Operations Work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85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96491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 RTOWG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1" y="1163782"/>
            <a:ext cx="11306694" cy="5212080"/>
          </a:xfrm>
        </p:spPr>
        <p:txBody>
          <a:bodyPr>
            <a:normAutofit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 smtClean="0"/>
              <a:t>2014 Shakeout v.2 modeling underway</a:t>
            </a:r>
          </a:p>
          <a:p>
            <a:r>
              <a:rPr lang="en-US" dirty="0" err="1" smtClean="0"/>
              <a:t>Workplan</a:t>
            </a:r>
            <a:r>
              <a:rPr lang="en-US" dirty="0" smtClean="0"/>
              <a:t> Tasks for the Next Two Months</a:t>
            </a:r>
          </a:p>
          <a:p>
            <a:pPr lvl="1"/>
            <a:r>
              <a:rPr lang="en-US" dirty="0" smtClean="0"/>
              <a:t>Review of Shakeout v.2 modeling results</a:t>
            </a:r>
          </a:p>
          <a:p>
            <a:pPr lvl="1"/>
            <a:r>
              <a:rPr lang="en-US" dirty="0" smtClean="0"/>
              <a:t>Representative baseline modeling</a:t>
            </a:r>
          </a:p>
          <a:p>
            <a:pPr lvl="2"/>
            <a:r>
              <a:rPr lang="en-US" dirty="0" smtClean="0"/>
              <a:t>Reflect current emissions under ‘normal’ conditions</a:t>
            </a:r>
          </a:p>
          <a:p>
            <a:pPr lvl="2"/>
            <a:r>
              <a:rPr lang="en-US" dirty="0" smtClean="0"/>
              <a:t>Basis for 2028 modeling</a:t>
            </a:r>
          </a:p>
          <a:p>
            <a:pPr lvl="2"/>
            <a:r>
              <a:rPr lang="en-US" dirty="0" smtClean="0"/>
              <a:t>Use updated GEOS-</a:t>
            </a:r>
            <a:r>
              <a:rPr lang="en-US" dirty="0" err="1" smtClean="0"/>
              <a:t>Chem</a:t>
            </a:r>
            <a:r>
              <a:rPr lang="en-US" dirty="0" smtClean="0"/>
              <a:t> results for boundary conditions</a:t>
            </a:r>
          </a:p>
          <a:p>
            <a:pPr lvl="1"/>
            <a:r>
              <a:rPr lang="en-US" dirty="0" smtClean="0"/>
              <a:t>White paper on new GEOS-</a:t>
            </a:r>
            <a:r>
              <a:rPr lang="en-US" dirty="0" err="1" smtClean="0"/>
              <a:t>Chem</a:t>
            </a:r>
            <a:r>
              <a:rPr lang="en-US" dirty="0" smtClean="0"/>
              <a:t> simulations to evaluate</a:t>
            </a:r>
          </a:p>
          <a:p>
            <a:pPr lvl="2"/>
            <a:r>
              <a:rPr lang="en-US" dirty="0" smtClean="0"/>
              <a:t>Natural conditions</a:t>
            </a:r>
          </a:p>
          <a:p>
            <a:pPr lvl="2"/>
            <a:r>
              <a:rPr lang="en-US" dirty="0" smtClean="0"/>
              <a:t>International contributions</a:t>
            </a:r>
          </a:p>
        </p:txBody>
      </p:sp>
    </p:spTree>
    <p:extLst>
      <p:ext uri="{BB962C8B-B14F-4D97-AF65-F5344CB8AC3E}">
        <p14:creationId xmlns:p14="http://schemas.microsoft.com/office/powerpoint/2010/main" val="224011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16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Coordination Activities by RTOWG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193" y="1358957"/>
            <a:ext cx="11024062" cy="5050156"/>
          </a:xfrm>
        </p:spPr>
        <p:txBody>
          <a:bodyPr>
            <a:normAutofit/>
          </a:bodyPr>
          <a:lstStyle/>
          <a:p>
            <a:r>
              <a:rPr lang="en-US" dirty="0" smtClean="0"/>
              <a:t>Workplan Coordination Occurring over the Last Month</a:t>
            </a:r>
          </a:p>
          <a:p>
            <a:pPr lvl="1"/>
            <a:r>
              <a:rPr lang="en-US" dirty="0"/>
              <a:t>Calls we participated in	</a:t>
            </a:r>
          </a:p>
          <a:p>
            <a:pPr lvl="2"/>
            <a:r>
              <a:rPr lang="en-US" dirty="0"/>
              <a:t>WRAP Regional Haze Planning - Summer Solstice 2019 Outreach</a:t>
            </a:r>
          </a:p>
          <a:p>
            <a:pPr lvl="2"/>
            <a:r>
              <a:rPr lang="en-US" dirty="0"/>
              <a:t>OGWG</a:t>
            </a:r>
          </a:p>
          <a:p>
            <a:pPr lvl="2"/>
            <a:r>
              <a:rPr lang="en-US" dirty="0"/>
              <a:t>RHPWG</a:t>
            </a:r>
          </a:p>
          <a:p>
            <a:pPr lvl="2"/>
            <a:r>
              <a:rPr lang="en-US" dirty="0"/>
              <a:t>EPA-State modeling review workgroup</a:t>
            </a:r>
          </a:p>
          <a:p>
            <a:pPr lvl="2"/>
            <a:r>
              <a:rPr lang="en-US" dirty="0"/>
              <a:t>NASA HAQAST haze call</a:t>
            </a:r>
          </a:p>
          <a:p>
            <a:r>
              <a:rPr lang="en-US" dirty="0" err="1" smtClean="0"/>
              <a:t>Workplan</a:t>
            </a:r>
            <a:r>
              <a:rPr lang="en-US" dirty="0" smtClean="0"/>
              <a:t> Coordination Needed over the Next Two Months</a:t>
            </a:r>
          </a:p>
          <a:p>
            <a:pPr lvl="1"/>
            <a:r>
              <a:rPr lang="en-US" dirty="0"/>
              <a:t>RTOWG </a:t>
            </a:r>
            <a:r>
              <a:rPr lang="en-US" dirty="0" smtClean="0"/>
              <a:t>call, 7/16/19</a:t>
            </a:r>
          </a:p>
          <a:p>
            <a:pPr lvl="1"/>
            <a:r>
              <a:rPr lang="en-US" dirty="0"/>
              <a:t>WAQS 2014 Shakeout v1 / v2 </a:t>
            </a:r>
            <a:r>
              <a:rPr lang="en-US" dirty="0" smtClean="0"/>
              <a:t>progress, 7/17/19</a:t>
            </a:r>
            <a:endParaRPr lang="en-US" dirty="0"/>
          </a:p>
          <a:p>
            <a:pPr lvl="1"/>
            <a:r>
              <a:rPr lang="en-US" dirty="0" smtClean="0"/>
              <a:t>Emission updates</a:t>
            </a:r>
          </a:p>
          <a:p>
            <a:pPr lvl="2"/>
            <a:r>
              <a:rPr lang="en-US" dirty="0" smtClean="0"/>
              <a:t>Shakeout v.2</a:t>
            </a:r>
          </a:p>
          <a:p>
            <a:pPr lvl="2"/>
            <a:r>
              <a:rPr lang="en-US" dirty="0" smtClean="0"/>
              <a:t>Baseline modeling</a:t>
            </a:r>
          </a:p>
        </p:txBody>
      </p:sp>
    </p:spTree>
    <p:extLst>
      <p:ext uri="{BB962C8B-B14F-4D97-AF65-F5344CB8AC3E}">
        <p14:creationId xmlns:p14="http://schemas.microsoft.com/office/powerpoint/2010/main" val="222018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Haze Planning Work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79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Workplan Progress by Regional Haze Planning Work Group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Workplan Progress </a:t>
            </a:r>
            <a:r>
              <a:rPr lang="en-US" dirty="0" smtClean="0"/>
              <a:t>and Coordination over </a:t>
            </a:r>
            <a:r>
              <a:rPr lang="en-US" dirty="0"/>
              <a:t>the Last Month</a:t>
            </a:r>
          </a:p>
          <a:p>
            <a:pPr lvl="1"/>
            <a:r>
              <a:rPr lang="en-US" dirty="0"/>
              <a:t>June 20</a:t>
            </a:r>
            <a:r>
              <a:rPr lang="en-US" baseline="30000" dirty="0"/>
              <a:t>th</a:t>
            </a:r>
            <a:r>
              <a:rPr lang="en-US" dirty="0"/>
              <a:t> Milestone </a:t>
            </a:r>
            <a:r>
              <a:rPr lang="en-US" dirty="0" smtClean="0"/>
              <a:t>Webinar</a:t>
            </a:r>
          </a:p>
          <a:p>
            <a:pPr lvl="1"/>
            <a:r>
              <a:rPr lang="en-US" dirty="0"/>
              <a:t>Coordinate with </a:t>
            </a:r>
            <a:r>
              <a:rPr lang="en-US" dirty="0" smtClean="0"/>
              <a:t>FSWG &amp; </a:t>
            </a:r>
            <a:r>
              <a:rPr lang="en-US" dirty="0"/>
              <a:t>OGWG on the June webinar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Workplan tasks </a:t>
            </a:r>
            <a:r>
              <a:rPr lang="en-US" dirty="0" smtClean="0"/>
              <a:t>and Coordination for </a:t>
            </a:r>
            <a:r>
              <a:rPr lang="en-US" dirty="0"/>
              <a:t>the Next Two Months</a:t>
            </a:r>
          </a:p>
          <a:p>
            <a:pPr lvl="1"/>
            <a:r>
              <a:rPr lang="en-US" dirty="0" smtClean="0"/>
              <a:t>Consensus </a:t>
            </a:r>
            <a:r>
              <a:rPr lang="en-US" dirty="0"/>
              <a:t>on the WRAP Communication 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Coordinate </a:t>
            </a:r>
            <a:r>
              <a:rPr lang="en-US" dirty="0"/>
              <a:t>with CGP Subcommittee on the development of Regional Haze Storyboard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3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Progress by Coordination and Glide Path Subcommittee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548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Workplan Progress over the Last Month </a:t>
            </a:r>
          </a:p>
          <a:p>
            <a:pPr lvl="1"/>
            <a:r>
              <a:rPr lang="en-US" dirty="0"/>
              <a:t>Task 6.3: Develop New Materials</a:t>
            </a:r>
          </a:p>
          <a:p>
            <a:pPr lvl="2"/>
            <a:r>
              <a:rPr lang="en-US" dirty="0"/>
              <a:t>D)  Storyboard – Haze in the West</a:t>
            </a:r>
          </a:p>
          <a:p>
            <a:pPr lvl="3"/>
            <a:r>
              <a:rPr lang="en-US" dirty="0"/>
              <a:t>Team has drafted an outline of the </a:t>
            </a:r>
            <a:r>
              <a:rPr lang="en-US" dirty="0" smtClean="0"/>
              <a:t>storyboard. Looking to hire a contractor to produce a mock-up that can be presented to the states. Aiming to present on the Fall Periodic Webinar. </a:t>
            </a:r>
            <a:endParaRPr lang="en-US" dirty="0"/>
          </a:p>
          <a:p>
            <a:pPr lvl="2"/>
            <a:r>
              <a:rPr lang="en-US" dirty="0"/>
              <a:t>E)  Webinar Presentations to States</a:t>
            </a:r>
          </a:p>
          <a:p>
            <a:pPr lvl="3"/>
            <a:r>
              <a:rPr lang="en-US" dirty="0"/>
              <a:t>Next milestone webinar </a:t>
            </a:r>
            <a:r>
              <a:rPr lang="en-US" dirty="0" smtClean="0"/>
              <a:t>targeting Fall 2019</a:t>
            </a:r>
            <a:endParaRPr lang="en-US" dirty="0"/>
          </a:p>
          <a:p>
            <a:pPr lvl="1"/>
            <a:r>
              <a:rPr lang="en-US" dirty="0" smtClean="0"/>
              <a:t>Task </a:t>
            </a:r>
            <a:r>
              <a:rPr lang="en-US" dirty="0"/>
              <a:t>7.1: Review TSS v1 for Priority Needs</a:t>
            </a:r>
          </a:p>
          <a:p>
            <a:pPr lvl="2"/>
            <a:r>
              <a:rPr lang="en-US" dirty="0" smtClean="0"/>
              <a:t>Coordinating call with RTOWG to discuss </a:t>
            </a:r>
            <a:r>
              <a:rPr lang="en-US" dirty="0"/>
              <a:t>“TSS Priorities” document </a:t>
            </a:r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Task </a:t>
            </a:r>
            <a:r>
              <a:rPr lang="en-US" dirty="0"/>
              <a:t>7.2: Coordinate and Review TSS v2 Monitor Data Tool Development</a:t>
            </a:r>
            <a:endParaRPr lang="en-US" dirty="0" smtClean="0"/>
          </a:p>
          <a:p>
            <a:pPr lvl="2"/>
            <a:r>
              <a:rPr lang="en-US" dirty="0" smtClean="0"/>
              <a:t>Monthly presentations on new metrics and tools from CIRA on TSS progress</a:t>
            </a:r>
          </a:p>
          <a:p>
            <a:pPr lvl="2"/>
            <a:r>
              <a:rPr lang="en-US" dirty="0"/>
              <a:t>We need to "freeze" the TSS version of the IMPROVE base data and RHR/Impairment metrics for planning period.</a:t>
            </a:r>
          </a:p>
          <a:p>
            <a:r>
              <a:rPr lang="en-US" dirty="0" err="1" smtClean="0"/>
              <a:t>Workplan</a:t>
            </a:r>
            <a:r>
              <a:rPr lang="en-US" dirty="0" smtClean="0"/>
              <a:t> Tasks for the Next Two Months</a:t>
            </a:r>
          </a:p>
          <a:p>
            <a:pPr lvl="1"/>
            <a:r>
              <a:rPr lang="en-US" dirty="0"/>
              <a:t>Task 1.2: Analyze monitor data trends</a:t>
            </a:r>
          </a:p>
          <a:p>
            <a:pPr lvl="2"/>
            <a:r>
              <a:rPr lang="en-US" dirty="0" smtClean="0"/>
              <a:t>Brandon (Montana) and ARS planning on giving a short update on the next call then hosting an August webinar on the results of the trend analysis and natural conditions alternative ideas project.</a:t>
            </a:r>
          </a:p>
          <a:p>
            <a:pPr lvl="1"/>
            <a:r>
              <a:rPr lang="en-US" dirty="0" smtClean="0"/>
              <a:t>Task </a:t>
            </a:r>
            <a:r>
              <a:rPr lang="en-US" dirty="0"/>
              <a:t>6.3: Develop New </a:t>
            </a:r>
            <a:r>
              <a:rPr lang="en-US" dirty="0" smtClean="0"/>
              <a:t>Materials</a:t>
            </a:r>
          </a:p>
          <a:p>
            <a:pPr lvl="2"/>
            <a:r>
              <a:rPr lang="en-US" dirty="0"/>
              <a:t>B)  Glossary </a:t>
            </a:r>
            <a:r>
              <a:rPr lang="en-US" dirty="0" smtClean="0"/>
              <a:t>&amp; C</a:t>
            </a:r>
            <a:r>
              <a:rPr lang="en-US" dirty="0"/>
              <a:t>)  </a:t>
            </a:r>
            <a:r>
              <a:rPr lang="en-US" dirty="0" smtClean="0"/>
              <a:t>FAQs</a:t>
            </a:r>
          </a:p>
          <a:p>
            <a:pPr lvl="3"/>
            <a:r>
              <a:rPr lang="en-US" dirty="0" smtClean="0"/>
              <a:t>Potential for contractor support. Creation of scope of work to detail deliverables</a:t>
            </a:r>
          </a:p>
          <a:p>
            <a:pPr lvl="1"/>
            <a:r>
              <a:rPr lang="en-US" dirty="0" smtClean="0"/>
              <a:t>Task </a:t>
            </a:r>
            <a:r>
              <a:rPr lang="en-US" dirty="0"/>
              <a:t>8.2: Establish Consultation-Coordination </a:t>
            </a:r>
            <a:r>
              <a:rPr lang="en-US" dirty="0" smtClean="0"/>
              <a:t>Framework</a:t>
            </a:r>
          </a:p>
          <a:p>
            <a:pPr lvl="2"/>
            <a:r>
              <a:rPr lang="en-US" dirty="0" err="1" smtClean="0"/>
              <a:t>Ramboll</a:t>
            </a:r>
            <a:r>
              <a:rPr lang="en-US" dirty="0" smtClean="0"/>
              <a:t> is working with the C&amp;GP sub and the TDWG to integrate feedback into a final product. FLM’s also drafting content for 1 pagers. </a:t>
            </a:r>
          </a:p>
        </p:txBody>
      </p:sp>
    </p:spTree>
    <p:extLst>
      <p:ext uri="{BB962C8B-B14F-4D97-AF65-F5344CB8AC3E}">
        <p14:creationId xmlns:p14="http://schemas.microsoft.com/office/powerpoint/2010/main" val="211681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Workplan Coordination Activities by </a:t>
            </a:r>
            <a:r>
              <a:rPr lang="en-US" dirty="0"/>
              <a:t>Coordination and Glide Path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Workplan Coordination Occurring over the Last Month</a:t>
            </a:r>
          </a:p>
          <a:p>
            <a:pPr lvl="1"/>
            <a:r>
              <a:rPr lang="en-US" dirty="0" smtClean="0"/>
              <a:t>The subcommittee coordinated with the following entities:</a:t>
            </a:r>
          </a:p>
          <a:p>
            <a:pPr lvl="2"/>
            <a:r>
              <a:rPr lang="en-US" dirty="0" smtClean="0"/>
              <a:t>RTOWG – Draft FLM Priorities Document Review</a:t>
            </a:r>
          </a:p>
          <a:p>
            <a:pPr lvl="2"/>
            <a:r>
              <a:rPr lang="en-US" dirty="0" smtClean="0"/>
              <a:t>EI&amp;MP Sub – Draft FLM Priorities Document Review</a:t>
            </a:r>
          </a:p>
          <a:p>
            <a:pPr lvl="2"/>
            <a:r>
              <a:rPr lang="en-US" dirty="0" smtClean="0"/>
              <a:t>FLMs – Updated agendas and Coordination Framework</a:t>
            </a:r>
          </a:p>
          <a:p>
            <a:r>
              <a:rPr lang="en-US" dirty="0" smtClean="0"/>
              <a:t>Workplan Coordination Needed over the Next Two Months</a:t>
            </a:r>
          </a:p>
          <a:p>
            <a:pPr lvl="1"/>
            <a:r>
              <a:rPr lang="en-US" dirty="0" smtClean="0"/>
              <a:t>RTOWG – Coordination on Natural Conditions Project findings and opportunities to model outcomes for future planning periods.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02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160"/>
          </a:xfrm>
          <a:solidFill>
            <a:srgbClr val="BD92DE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Workplan Progress by </a:t>
            </a:r>
            <a:br>
              <a:rPr lang="en-US" dirty="0"/>
            </a:br>
            <a:r>
              <a:rPr lang="en-US" dirty="0"/>
              <a:t>EI&amp;MP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77151" cy="4351338"/>
          </a:xfrm>
        </p:spPr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/>
              <a:t>2014 Base Case (Shakeout v2) emissions changes </a:t>
            </a:r>
            <a:r>
              <a:rPr lang="en-US" dirty="0" smtClean="0"/>
              <a:t>being processed by </a:t>
            </a:r>
            <a:r>
              <a:rPr lang="en-US" dirty="0"/>
              <a:t>contractor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Identified minor issues with some state inputs and corrected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Representative Baseline emissions </a:t>
            </a:r>
            <a:r>
              <a:rPr lang="en-US" smtClean="0"/>
              <a:t>changes received from states</a:t>
            </a:r>
            <a:endParaRPr lang="en-US" dirty="0"/>
          </a:p>
          <a:p>
            <a:r>
              <a:rPr lang="en-US" dirty="0"/>
              <a:t>Workplan Tasks for the Next Two Months</a:t>
            </a:r>
          </a:p>
          <a:p>
            <a:pPr lvl="1"/>
            <a:r>
              <a:rPr lang="en-US" dirty="0"/>
              <a:t>Send out memo describing Shakeout v2 updates</a:t>
            </a:r>
          </a:p>
          <a:p>
            <a:pPr lvl="1"/>
            <a:r>
              <a:rPr lang="en-US" dirty="0" smtClean="0"/>
              <a:t>Compile and </a:t>
            </a:r>
            <a:r>
              <a:rPr lang="en-US" dirty="0"/>
              <a:t>r</a:t>
            </a:r>
            <a:r>
              <a:rPr lang="en-US" dirty="0" smtClean="0"/>
              <a:t>eformat </a:t>
            </a:r>
            <a:r>
              <a:rPr lang="en-US" dirty="0"/>
              <a:t>representative baseline emissions updates from </a:t>
            </a:r>
            <a:r>
              <a:rPr lang="en-US" dirty="0" smtClean="0"/>
              <a:t>states</a:t>
            </a:r>
          </a:p>
          <a:p>
            <a:pPr lvl="1"/>
            <a:r>
              <a:rPr lang="en-US" dirty="0" smtClean="0"/>
              <a:t>Procedural </a:t>
            </a:r>
            <a:r>
              <a:rPr lang="en-US" dirty="0"/>
              <a:t>guidance for OTB emissions to be submitted by </a:t>
            </a:r>
            <a:r>
              <a:rPr lang="en-US" dirty="0" smtClean="0"/>
              <a:t>states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7187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160"/>
          </a:xfrm>
          <a:solidFill>
            <a:srgbClr val="BD92DE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Workplan Coordination by</a:t>
            </a:r>
            <a:br>
              <a:rPr lang="en-US" dirty="0"/>
            </a:br>
            <a:r>
              <a:rPr lang="en-US" dirty="0"/>
              <a:t>EI&amp;MP Subcommittee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Workplan Coordination Occurring over the Last Month</a:t>
            </a:r>
          </a:p>
          <a:p>
            <a:pPr lvl="1"/>
            <a:r>
              <a:rPr lang="en-US" dirty="0"/>
              <a:t>O&amp;G Workgroup reviewed v1 emissions; </a:t>
            </a:r>
          </a:p>
          <a:p>
            <a:pPr lvl="1"/>
            <a:r>
              <a:rPr lang="en-US" dirty="0"/>
              <a:t>O&amp;G v2 emissions will come from contractor based on state comments</a:t>
            </a:r>
          </a:p>
          <a:p>
            <a:r>
              <a:rPr lang="en-US" dirty="0"/>
              <a:t>Workplan Coordination Needed over the Next Two Months</a:t>
            </a:r>
          </a:p>
          <a:p>
            <a:pPr lvl="1"/>
            <a:r>
              <a:rPr lang="en-US" dirty="0"/>
              <a:t>v2 shakeout, representative baseline, and OTB modeling scenarios require coordination as </a:t>
            </a:r>
            <a:r>
              <a:rPr lang="en-US" dirty="0" smtClean="0"/>
              <a:t>needed </a:t>
            </a:r>
            <a:r>
              <a:rPr lang="en-US" dirty="0"/>
              <a:t>with O&amp;G WG, contractor, Fire &amp; Smoke WG,</a:t>
            </a:r>
          </a:p>
          <a:p>
            <a:pPr lvl="1"/>
            <a:r>
              <a:rPr lang="en-US" dirty="0"/>
              <a:t>Coordinate with Communication subcommittee to provide guidance to states on what is needed from them for the different modeling scenarios.</a:t>
            </a:r>
          </a:p>
        </p:txBody>
      </p:sp>
    </p:spTree>
    <p:extLst>
      <p:ext uri="{BB962C8B-B14F-4D97-AF65-F5344CB8AC3E}">
        <p14:creationId xmlns:p14="http://schemas.microsoft.com/office/powerpoint/2010/main" val="273071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Tribal Data Work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37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8850B4-AC1B-415D-8167-EEA3D03688AE}"/>
              </a:ext>
            </a:extLst>
          </p:cNvPr>
          <p:cNvSpPr txBox="1">
            <a:spLocks/>
          </p:cNvSpPr>
          <p:nvPr/>
        </p:nvSpPr>
        <p:spPr>
          <a:xfrm>
            <a:off x="838200" y="1990167"/>
            <a:ext cx="6653645" cy="249218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 smtClean="0"/>
              <a:t>Q/d </a:t>
            </a:r>
            <a:r>
              <a:rPr lang="en-US" dirty="0"/>
              <a:t>analysis work products </a:t>
            </a:r>
            <a:r>
              <a:rPr lang="en-US" dirty="0" smtClean="0"/>
              <a:t>complete</a:t>
            </a:r>
          </a:p>
          <a:p>
            <a:pPr lvl="1"/>
            <a:r>
              <a:rPr lang="en-US" dirty="0" smtClean="0"/>
              <a:t>Spreadsheet </a:t>
            </a:r>
            <a:r>
              <a:rPr lang="en-US" dirty="0"/>
              <a:t>and database tools </a:t>
            </a: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TSS</a:t>
            </a:r>
          </a:p>
          <a:p>
            <a:pPr lvl="1"/>
            <a:r>
              <a:rPr lang="en-US" dirty="0" smtClean="0"/>
              <a:t>Ramboll created an interactive map of Class I areas with radius of impact and facilities with Q &gt; 4,000 tpy – posted on TSS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B3D624-80CE-4891-A957-C05BB1AB4789}"/>
              </a:ext>
            </a:extLst>
          </p:cNvPr>
          <p:cNvSpPr/>
          <p:nvPr/>
        </p:nvSpPr>
        <p:spPr>
          <a:xfrm>
            <a:off x="838200" y="4391133"/>
            <a:ext cx="10515600" cy="23682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Workplan Tasks for the Next Two Months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Begin to identify 2028 control strategies for incorporation in 2028 inventory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Many states are notifying sources and beginning the control strategy analysis,  some states already working on the analysis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Draft Source Control Assessment Considerations memo being prepared to assist states in performing the four-factor analysis</a:t>
            </a:r>
          </a:p>
        </p:txBody>
      </p:sp>
      <p:sp>
        <p:nvSpPr>
          <p:cNvPr id="10" name="Explosion: 14 Points 9">
            <a:extLst>
              <a:ext uri="{FF2B5EF4-FFF2-40B4-BE49-F238E27FC236}">
                <a16:creationId xmlns:a16="http://schemas.microsoft.com/office/drawing/2014/main" id="{62FE2F3A-38C3-4225-B338-1A7EB988CD99}"/>
              </a:ext>
            </a:extLst>
          </p:cNvPr>
          <p:cNvSpPr/>
          <p:nvPr/>
        </p:nvSpPr>
        <p:spPr>
          <a:xfrm>
            <a:off x="0" y="5029199"/>
            <a:ext cx="1828800" cy="1828801"/>
          </a:xfrm>
          <a:prstGeom prst="irregularSeal2">
            <a:avLst/>
          </a:prstGeom>
          <a:noFill/>
          <a:ln>
            <a:solidFill>
              <a:srgbClr val="BD9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WRAP goal: complete by late 2019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46FA8B-CCAE-47F2-9440-58A1DB610F7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80160"/>
          </a:xfrm>
          <a:prstGeom prst="rect">
            <a:avLst/>
          </a:prstGeom>
          <a:solidFill>
            <a:srgbClr val="BD92D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Workplan Progress by </a:t>
            </a:r>
            <a:br>
              <a:rPr lang="en-US" sz="4000" dirty="0"/>
            </a:br>
            <a:r>
              <a:rPr lang="en-US" sz="4000" dirty="0"/>
              <a:t>Control Measures Subcommittee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57866" t="20751" r="5051" b="2946"/>
          <a:stretch/>
        </p:blipFill>
        <p:spPr bwMode="auto">
          <a:xfrm>
            <a:off x="7397722" y="1745234"/>
            <a:ext cx="4406352" cy="2583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5512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8850B4-AC1B-415D-8167-EEA3D03688AE}"/>
              </a:ext>
            </a:extLst>
          </p:cNvPr>
          <p:cNvSpPr txBox="1">
            <a:spLocks/>
          </p:cNvSpPr>
          <p:nvPr/>
        </p:nvSpPr>
        <p:spPr>
          <a:xfrm>
            <a:off x="838200" y="1990167"/>
            <a:ext cx="10515600" cy="441063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Workplan Coordination Occurring over the Last Month </a:t>
            </a:r>
          </a:p>
          <a:p>
            <a:pPr lvl="1"/>
            <a:r>
              <a:rPr lang="en-US" dirty="0"/>
              <a:t>Coordination call </a:t>
            </a:r>
            <a:r>
              <a:rPr lang="en-US" dirty="0" smtClean="0"/>
              <a:t>(on May 28</a:t>
            </a:r>
            <a:r>
              <a:rPr lang="en-US" baseline="30000" dirty="0" smtClean="0"/>
              <a:t>th</a:t>
            </a:r>
            <a:r>
              <a:rPr lang="en-US" dirty="0" smtClean="0"/>
              <a:t>) with </a:t>
            </a:r>
            <a:r>
              <a:rPr lang="en-US" dirty="0"/>
              <a:t>the O&amp;G Workgroup </a:t>
            </a:r>
            <a:r>
              <a:rPr lang="en-US" dirty="0" smtClean="0"/>
              <a:t>discussing </a:t>
            </a:r>
            <a:r>
              <a:rPr lang="en-US" dirty="0"/>
              <a:t>potential control options for oil and gas sector</a:t>
            </a:r>
          </a:p>
          <a:p>
            <a:r>
              <a:rPr lang="en-US" dirty="0" smtClean="0"/>
              <a:t>Workplan </a:t>
            </a:r>
            <a:r>
              <a:rPr lang="en-US" dirty="0"/>
              <a:t>Coordination Needed over the Next Two Months</a:t>
            </a:r>
          </a:p>
          <a:p>
            <a:pPr lvl="1"/>
            <a:r>
              <a:rPr lang="en-US" dirty="0" smtClean="0"/>
              <a:t>Continued coordination calls </a:t>
            </a:r>
            <a:r>
              <a:rPr lang="en-US" dirty="0"/>
              <a:t>with the O&amp;G </a:t>
            </a:r>
            <a:r>
              <a:rPr lang="en-US" dirty="0" smtClean="0"/>
              <a:t>Workgroup</a:t>
            </a:r>
          </a:p>
          <a:p>
            <a:pPr lvl="2"/>
            <a:r>
              <a:rPr lang="en-US" dirty="0" smtClean="0"/>
              <a:t>Montana coordinating western state RH O&amp;G call to gauge interest in discussing </a:t>
            </a:r>
            <a:r>
              <a:rPr lang="en-US" dirty="0"/>
              <a:t>potential control options for oil and gas </a:t>
            </a:r>
            <a:r>
              <a:rPr lang="en-US" dirty="0" smtClean="0"/>
              <a:t>sector</a:t>
            </a:r>
          </a:p>
          <a:p>
            <a:pPr lvl="3"/>
            <a:r>
              <a:rPr lang="en-US" dirty="0" smtClean="0"/>
              <a:t>Several states have expressed interest: Colorado, Montana, North Dakota, Utah and Wyoming</a:t>
            </a:r>
            <a:endParaRPr lang="en-US" dirty="0"/>
          </a:p>
          <a:p>
            <a:pPr lvl="1"/>
            <a:r>
              <a:rPr lang="en-US" dirty="0"/>
              <a:t>Coordinate with EI &amp;MP Subcommittee on timing of conversations with sources to generate/confirm emission inventory inputs for modeling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99AEFE-5D45-4150-A4E4-DE703FE4721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280160"/>
          </a:xfrm>
          <a:prstGeom prst="rect">
            <a:avLst/>
          </a:prstGeom>
          <a:solidFill>
            <a:srgbClr val="BD92DE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Workplan Coordination by </a:t>
            </a:r>
            <a:br>
              <a:rPr lang="en-US" sz="4000" dirty="0"/>
            </a:br>
            <a:r>
              <a:rPr lang="en-US" sz="4000" dirty="0"/>
              <a:t>Control Measures Subcommittee</a:t>
            </a:r>
          </a:p>
        </p:txBody>
      </p:sp>
    </p:spTree>
    <p:extLst>
      <p:ext uri="{BB962C8B-B14F-4D97-AF65-F5344CB8AC3E}">
        <p14:creationId xmlns:p14="http://schemas.microsoft.com/office/powerpoint/2010/main" val="695824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End of Workplan Progress Update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9150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Tribal Data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Workplan Progress over the Last Month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Contracted/EN3 review &amp; comments on CC Framework – “redline” draft of Framework based on the review</a:t>
            </a:r>
          </a:p>
          <a:p>
            <a:r>
              <a:rPr lang="en-US" dirty="0"/>
              <a:t>Workplan Tasks for the Next Two Months</a:t>
            </a:r>
          </a:p>
          <a:p>
            <a:pPr lvl="1"/>
            <a:r>
              <a:rPr lang="en-US" dirty="0"/>
              <a:t>Complete finalization by consensus of products under contract (oil &amp; gas study)</a:t>
            </a:r>
          </a:p>
          <a:p>
            <a:pPr lvl="1"/>
            <a:r>
              <a:rPr lang="en-US" dirty="0"/>
              <a:t>Plan 2nd webinar</a:t>
            </a:r>
          </a:p>
          <a:p>
            <a:pPr lvl="1"/>
            <a:r>
              <a:rPr lang="en-US" dirty="0"/>
              <a:t>Relay TDWG/contractor feedback to RHPWG contractor on Consultation &amp; Coordination Framework</a:t>
            </a:r>
          </a:p>
          <a:p>
            <a:pPr lvl="1"/>
            <a:r>
              <a:rPr lang="en-US" dirty="0"/>
              <a:t>Send participation letter for TDWG</a:t>
            </a:r>
          </a:p>
          <a:p>
            <a:pPr lvl="1"/>
            <a:r>
              <a:rPr lang="en-US" dirty="0"/>
              <a:t>Create “active tribes” section of tribal contacts list based on participation letter responses</a:t>
            </a:r>
          </a:p>
        </p:txBody>
      </p:sp>
    </p:spTree>
    <p:extLst>
      <p:ext uri="{BB962C8B-B14F-4D97-AF65-F5344CB8AC3E}">
        <p14:creationId xmlns:p14="http://schemas.microsoft.com/office/powerpoint/2010/main" val="373821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Coordination Activities by Tribal Data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Workplan Coordination Occurring over the Last Month</a:t>
            </a:r>
          </a:p>
          <a:p>
            <a:pPr lvl="1"/>
            <a:r>
              <a:rPr lang="en-US" dirty="0"/>
              <a:t>EN3 continued outreach with O&amp;G tribes </a:t>
            </a:r>
          </a:p>
          <a:p>
            <a:r>
              <a:rPr lang="en-US" dirty="0"/>
              <a:t>Workplan Coordination Needed over the Next Two Months</a:t>
            </a:r>
          </a:p>
          <a:p>
            <a:pPr lvl="1"/>
            <a:r>
              <a:rPr lang="en-US" dirty="0"/>
              <a:t>RHPWG – submit to RHPWG/Ramboll combined or staggered- any reviews/comments of Framework (contractor/EN3, Co-chairs) to accompany C&amp;G SC – requested reviews.</a:t>
            </a:r>
            <a:r>
              <a:rPr lang="en-US" b="1" dirty="0"/>
              <a:t> Target July 8</a:t>
            </a:r>
          </a:p>
          <a:p>
            <a:pPr lvl="1"/>
            <a:r>
              <a:rPr lang="en-US" dirty="0"/>
              <a:t>Review turn-around revision from Ramboll by </a:t>
            </a:r>
            <a:r>
              <a:rPr lang="en-US" b="1" dirty="0"/>
              <a:t>July 18 </a:t>
            </a:r>
            <a:r>
              <a:rPr lang="en-US" dirty="0"/>
              <a:t>(TDWG call), possible joint call w/ CGSC </a:t>
            </a:r>
            <a:r>
              <a:rPr lang="en-US" b="1" dirty="0"/>
              <a:t>early Aug</a:t>
            </a:r>
          </a:p>
          <a:p>
            <a:pPr lvl="1"/>
            <a:r>
              <a:rPr lang="en-US" dirty="0"/>
              <a:t>Tribal contacts list – format &amp; arrange for state planning use via RHPWG</a:t>
            </a:r>
          </a:p>
          <a:p>
            <a:pPr lvl="1"/>
            <a:r>
              <a:rPr lang="en-US" dirty="0"/>
              <a:t>OGWG – webinar possibility? Remaining EI’s from contacted tribes- share with OGWG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3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and Smoke Work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7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Fire and Smoke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Baseline Wildfire Emissions Inventory development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Reviewed &amp; approved methodology for Baseline Period Wildfire Emissions Estimates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Contractor working on baseline inventory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Continued scoping out the Smoke Management Plan/Program mapping project</a:t>
            </a:r>
          </a:p>
          <a:p>
            <a:r>
              <a:rPr lang="en-US" dirty="0"/>
              <a:t>Workplan Tasks for the Next Two Months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Baseline Wildfire Emissions Inventory development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Finalize Baseline Wildfire Emissions Inventory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Continue scoping out the Smoke Management Plan/Program mapping project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Begin discussions on future fire scenario development.</a:t>
            </a:r>
          </a:p>
        </p:txBody>
      </p:sp>
    </p:spTree>
    <p:extLst>
      <p:ext uri="{BB962C8B-B14F-4D97-AF65-F5344CB8AC3E}">
        <p14:creationId xmlns:p14="http://schemas.microsoft.com/office/powerpoint/2010/main" val="385807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Coordination Activities by Fire and Smoke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07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Workplan Coordination Occurring over the Last Month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Coordination between Representative </a:t>
            </a:r>
            <a:r>
              <a:rPr lang="en-US" dirty="0" smtClean="0"/>
              <a:t>Baseline </a:t>
            </a:r>
            <a:r>
              <a:rPr lang="en-US" dirty="0"/>
              <a:t>and Future Fire Scenario sub-group and Fire and Smoke Workgroup.</a:t>
            </a:r>
          </a:p>
          <a:p>
            <a:r>
              <a:rPr lang="en-US" dirty="0"/>
              <a:t>Workplan Coordination Needed over the Next Two Months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Coordinate with RTOWG for evaluation of sensitivity of modeled baseline vs. base year 20% most impaired days.  </a:t>
            </a:r>
            <a:r>
              <a:rPr lang="en-US" dirty="0" smtClean="0"/>
              <a:t>e.g</a:t>
            </a:r>
            <a:r>
              <a:rPr lang="en-US" dirty="0"/>
              <a:t>., how sensitive is modeled 20% most impaired days to modulating wildfire emissions?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Coordinate with RTOWG and RHPWG on questions: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How will future fire scenario modeling be used in RH planning?  What specific questions need to be addressed?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Given limited resources, how many future year modeling sensitivity scenarios are possible?  How many future fire scenarios should be generated?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Coordinate with TSC.  What other questions beyond RH planning are we looking to address with the development of future fire emissions scenarios?  </a:t>
            </a:r>
          </a:p>
        </p:txBody>
      </p:sp>
    </p:spTree>
    <p:extLst>
      <p:ext uri="{BB962C8B-B14F-4D97-AF65-F5344CB8AC3E}">
        <p14:creationId xmlns:p14="http://schemas.microsoft.com/office/powerpoint/2010/main" val="115044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and Gas Work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42" y="140537"/>
            <a:ext cx="10924674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Workplan Progress by Oil and Gas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1" y="1193533"/>
            <a:ext cx="11232061" cy="6165912"/>
          </a:xfrm>
        </p:spPr>
        <p:txBody>
          <a:bodyPr>
            <a:normAutofit/>
          </a:bodyPr>
          <a:lstStyle/>
          <a:p>
            <a:r>
              <a:rPr lang="en-US" dirty="0"/>
              <a:t>Workplan Progress over the Last Month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OGWG and PMT review and feedback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Baseline </a:t>
            </a:r>
            <a:r>
              <a:rPr lang="en-US" dirty="0">
                <a:solidFill>
                  <a:schemeClr val="accent1"/>
                </a:solidFill>
              </a:rPr>
              <a:t>Inventory – Underway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WRAP OGWG </a:t>
            </a:r>
            <a:r>
              <a:rPr lang="en-US" dirty="0" smtClean="0">
                <a:solidFill>
                  <a:schemeClr val="accent1"/>
                </a:solidFill>
              </a:rPr>
              <a:t>Draft Baseline Inventory (v2) and Report [v2 integrated OGWG survey data]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(for </a:t>
            </a:r>
            <a:r>
              <a:rPr lang="en-US" dirty="0">
                <a:solidFill>
                  <a:schemeClr val="accent1"/>
                </a:solidFill>
              </a:rPr>
              <a:t>OGWG review </a:t>
            </a:r>
            <a:r>
              <a:rPr lang="en-US" dirty="0" smtClean="0">
                <a:solidFill>
                  <a:schemeClr val="accent1"/>
                </a:solidFill>
              </a:rPr>
              <a:t>– June 25 comments were due) 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Forecast Scenarios – </a:t>
            </a:r>
            <a:r>
              <a:rPr lang="en-US" dirty="0" smtClean="0">
                <a:solidFill>
                  <a:schemeClr val="accent1"/>
                </a:solidFill>
              </a:rPr>
              <a:t>Underway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Workplan Tasks for the Next Two Months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Task 1:  </a:t>
            </a:r>
            <a:r>
              <a:rPr lang="en-US" dirty="0" smtClean="0">
                <a:solidFill>
                  <a:schemeClr val="accent1"/>
                </a:solidFill>
              </a:rPr>
              <a:t>Baseline </a:t>
            </a:r>
            <a:r>
              <a:rPr lang="en-US" dirty="0">
                <a:solidFill>
                  <a:schemeClr val="accent1"/>
                </a:solidFill>
              </a:rPr>
              <a:t>Inventory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Final </a:t>
            </a:r>
            <a:r>
              <a:rPr lang="en-US" dirty="0">
                <a:solidFill>
                  <a:schemeClr val="accent1"/>
                </a:solidFill>
              </a:rPr>
              <a:t>Inventory (v2) (anticipated </a:t>
            </a:r>
            <a:r>
              <a:rPr lang="en-US" dirty="0" smtClean="0">
                <a:solidFill>
                  <a:schemeClr val="accent1"/>
                </a:solidFill>
              </a:rPr>
              <a:t>late June)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Survey Data Memo [gas compositions and controls] (anticipated in early-July)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Task 2:  Forecast 2028 Inventory (On-the-books controls) – </a:t>
            </a:r>
            <a:r>
              <a:rPr lang="en-US" dirty="0" smtClean="0">
                <a:solidFill>
                  <a:schemeClr val="accent1"/>
                </a:solidFill>
              </a:rPr>
              <a:t>Summer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Medium forecast scenario being finalized based on previous agency input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Developing low and high forecast scenario methodology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Task 3:  Forecast 2028 Inventory (Additional Reasonable controls) – </a:t>
            </a:r>
            <a:r>
              <a:rPr lang="en-US" dirty="0" smtClean="0">
                <a:solidFill>
                  <a:schemeClr val="accent1"/>
                </a:solidFill>
              </a:rPr>
              <a:t>Summer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Single forecast scenario and Integrate OGWG survey data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06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1441</Words>
  <Application>Microsoft Office PowerPoint</Application>
  <PresentationFormat>Widescreen</PresentationFormat>
  <Paragraphs>176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Monthly Update on 2018-2019 WRAP Workplan June 26th, 2019 TSC and Work Group Co-Chairs Call</vt:lpstr>
      <vt:lpstr>Tribal Data Work Group</vt:lpstr>
      <vt:lpstr>Workplan Progress by Tribal Data Work Group</vt:lpstr>
      <vt:lpstr>Workplan Coordination Activities by Tribal Data Work Group</vt:lpstr>
      <vt:lpstr>Fire and Smoke Work Group</vt:lpstr>
      <vt:lpstr>Workplan Progress by Fire and Smoke Work Group</vt:lpstr>
      <vt:lpstr>Workplan Coordination Activities by Fire and Smoke Work Group</vt:lpstr>
      <vt:lpstr>Oil and Gas Work Group</vt:lpstr>
      <vt:lpstr>Workplan Progress by Oil and Gas Work Group</vt:lpstr>
      <vt:lpstr>Workplan Coordination Activities by OGWG</vt:lpstr>
      <vt:lpstr>Regional Technical Operations Work Group</vt:lpstr>
      <vt:lpstr>Workplan Progress by RTOWG</vt:lpstr>
      <vt:lpstr>Workplan Coordination Activities by RTOWG</vt:lpstr>
      <vt:lpstr>Regional Haze Planning Work Group</vt:lpstr>
      <vt:lpstr>Workplan Progress by Regional Haze Planning Work Group</vt:lpstr>
      <vt:lpstr>Workplan Progress by Coordination and Glide Path Subcommittee</vt:lpstr>
      <vt:lpstr>Workplan Coordination Activities by Coordination and Glide Path Subcommittee</vt:lpstr>
      <vt:lpstr>Workplan Progress by  EI&amp;MP Subcommittee</vt:lpstr>
      <vt:lpstr>Workplan Coordination by EI&amp;MP Subcommittee</vt:lpstr>
      <vt:lpstr>PowerPoint Presentation</vt:lpstr>
      <vt:lpstr>PowerPoint Presentation</vt:lpstr>
      <vt:lpstr>PowerPoint Presentation</vt:lpstr>
    </vt:vector>
  </TitlesOfParts>
  <Company>ADEQ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Update on 2018-2019 WRAP Workplan May 29th, 2019 TSC and Work Group Co-Chairs Call</dc:title>
  <dc:creator>Ryan C. Templeton</dc:creator>
  <cp:lastModifiedBy>Ryan C. Templeton</cp:lastModifiedBy>
  <cp:revision>7</cp:revision>
  <dcterms:created xsi:type="dcterms:W3CDTF">2019-05-28T14:18:48Z</dcterms:created>
  <dcterms:modified xsi:type="dcterms:W3CDTF">2019-06-25T14:37:33Z</dcterms:modified>
</cp:coreProperties>
</file>